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062" r:id="rId2"/>
    <p:sldId id="2066" r:id="rId3"/>
    <p:sldId id="2071" r:id="rId4"/>
    <p:sldId id="2065" r:id="rId5"/>
    <p:sldId id="2064" r:id="rId6"/>
    <p:sldId id="2059" r:id="rId7"/>
    <p:sldId id="2053" r:id="rId8"/>
    <p:sldId id="2075" r:id="rId9"/>
    <p:sldId id="2072" r:id="rId10"/>
    <p:sldId id="2073" r:id="rId11"/>
    <p:sldId id="2076" r:id="rId12"/>
    <p:sldId id="2077" r:id="rId13"/>
    <p:sldId id="1684" r:id="rId14"/>
    <p:sldId id="1859" r:id="rId15"/>
    <p:sldId id="1685" r:id="rId16"/>
    <p:sldId id="2067" r:id="rId17"/>
    <p:sldId id="1686" r:id="rId18"/>
    <p:sldId id="2069" r:id="rId19"/>
    <p:sldId id="1687" r:id="rId20"/>
    <p:sldId id="1688" r:id="rId21"/>
    <p:sldId id="1689" r:id="rId22"/>
    <p:sldId id="1690" r:id="rId23"/>
    <p:sldId id="1691" r:id="rId24"/>
    <p:sldId id="1692" r:id="rId25"/>
    <p:sldId id="1693" r:id="rId26"/>
    <p:sldId id="2070" r:id="rId27"/>
    <p:sldId id="1857" r:id="rId28"/>
    <p:sldId id="1694" r:id="rId29"/>
    <p:sldId id="1696" r:id="rId30"/>
    <p:sldId id="1950" r:id="rId31"/>
    <p:sldId id="1673" r:id="rId32"/>
    <p:sldId id="2078" r:id="rId33"/>
    <p:sldId id="1674" r:id="rId34"/>
    <p:sldId id="1678" r:id="rId35"/>
    <p:sldId id="1679" r:id="rId36"/>
    <p:sldId id="2099" r:id="rId37"/>
    <p:sldId id="2095" r:id="rId38"/>
    <p:sldId id="2080" r:id="rId39"/>
    <p:sldId id="2096" r:id="rId40"/>
    <p:sldId id="2074" r:id="rId41"/>
    <p:sldId id="2097" r:id="rId42"/>
    <p:sldId id="2098" r:id="rId43"/>
    <p:sldId id="2079" r:id="rId44"/>
    <p:sldId id="2081" r:id="rId45"/>
    <p:sldId id="2082" r:id="rId46"/>
    <p:sldId id="2084" r:id="rId47"/>
    <p:sldId id="2083" r:id="rId48"/>
    <p:sldId id="2085" r:id="rId49"/>
    <p:sldId id="2086" r:id="rId50"/>
    <p:sldId id="2089" r:id="rId51"/>
    <p:sldId id="2087" r:id="rId52"/>
    <p:sldId id="2088" r:id="rId53"/>
    <p:sldId id="2090" r:id="rId54"/>
    <p:sldId id="2091" r:id="rId55"/>
    <p:sldId id="2092" r:id="rId56"/>
    <p:sldId id="2093" r:id="rId57"/>
    <p:sldId id="2094" r:id="rId5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12/05/2019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C05E6D-6A65-4ABD-875C-954F8D4F5A6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292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eaLnBrk="1" hangingPunct="1"/>
            <a:fld id="{28870B74-B6A9-41CB-A167-9DD8E9C2230B}" type="slidenum">
              <a:rPr lang="en-US" sz="1300">
                <a:solidFill>
                  <a:schemeClr val="tx1"/>
                </a:solidFill>
              </a:rPr>
              <a:pPr eaLnBrk="1" hangingPunct="1"/>
              <a:t>20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4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2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5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5/12/2019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sdn.microsoft.com/en-us/library/system.icomparable(v=vs.110).asp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guru.com/csharp/csharp/cs_syntax/interfaces/article.php/c756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dotnetperls.com/htmltextwrite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400" dirty="0">
                <a:solidFill>
                  <a:schemeClr val="bg1"/>
                </a:solidFill>
              </a:rPr>
              <a:t>Les 6,Mod2: Interfaces in </a:t>
            </a:r>
            <a:r>
              <a:rPr lang="en-US" sz="2400" dirty="0" err="1">
                <a:solidFill>
                  <a:schemeClr val="bg1"/>
                </a:solidFill>
              </a:rPr>
              <a:t>praktijk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1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D275-8B73-4C6D-A31D-E4FD1479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rescue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5D4CB7-ADBD-4F93-9987-1246CF51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Adviseurs kunnen oude ‘job’ (</a:t>
            </a:r>
            <a:r>
              <a:rPr lang="nl-BE" dirty="0" err="1"/>
              <a:t>parent-klass</a:t>
            </a:r>
            <a:r>
              <a:rPr lang="nl-BE" dirty="0"/>
              <a:t>) behouden: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E08D-8836-4E7A-82DE-1E22DD6180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C7A928-CF90-4AF8-B0FB-7F5A88A7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19" y="2073041"/>
            <a:ext cx="1704975" cy="9334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3A8FD44-295A-45E9-8A5D-CC36F657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31" y="2073041"/>
            <a:ext cx="5915025" cy="3800475"/>
          </a:xfrm>
          <a:prstGeom prst="rect">
            <a:avLst/>
          </a:prstGeom>
        </p:spPr>
      </p:pic>
      <p:pic>
        <p:nvPicPr>
          <p:cNvPr id="3074" name="Picture 2" descr="Image result for yay">
            <a:extLst>
              <a:ext uri="{FF2B5EF4-FFF2-40B4-BE49-F238E27FC236}">
                <a16:creationId xmlns:a16="http://schemas.microsoft.com/office/drawing/2014/main" id="{849F53D4-2F94-4C77-8994-099457EC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862CFE"/>
              </a:clrFrom>
              <a:clrTo>
                <a:srgbClr val="862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34" y="451485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3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59942-44E0-41EE-A116-63C5C851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President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6694AA-C7FF-4830-951B-D21337A1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President aanpassen: </a:t>
            </a:r>
            <a:r>
              <a:rPr lang="nl-BE" dirty="0" err="1"/>
              <a:t>IAdvisor</a:t>
            </a:r>
            <a:r>
              <a:rPr lang="nl-BE" dirty="0"/>
              <a:t> gebruiken i.p.v. Advisor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6FD98D-B3CC-4EBE-B19F-81A6EBB38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0514668-BE23-4322-AA08-1A788CE9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0504"/>
            <a:ext cx="5491302" cy="349641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B68E86A-F4E8-4983-AC91-AB53C790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4" y="1966018"/>
            <a:ext cx="4443917" cy="3495215"/>
          </a:xfrm>
          <a:prstGeom prst="rect">
            <a:avLst/>
          </a:prstGeom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B555621D-22B3-460F-B3B7-E45727DF78F5}"/>
              </a:ext>
            </a:extLst>
          </p:cNvPr>
          <p:cNvSpPr/>
          <p:nvPr/>
        </p:nvSpPr>
        <p:spPr bwMode="auto">
          <a:xfrm>
            <a:off x="4932727" y="3263317"/>
            <a:ext cx="989901" cy="5536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02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6D4E9-3090-4013-85C3-A0881955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l-BE" dirty="0"/>
            </a:br>
            <a:r>
              <a:rPr lang="nl-BE" dirty="0"/>
              <a:t>Bestaande ministers zijn snel aangepast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97211-5269-420C-9551-B8586694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2BF1A0-12CD-44D4-B9AF-E8928565D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E016AA-CA74-4156-9A34-E914BBC9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1030054"/>
            <a:ext cx="3362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Interfaces in praktijk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meme</a:t>
            </a:r>
            <a:r>
              <a:rPr lang="nl-BE" dirty="0"/>
              <a:t>-detective verhaal</a:t>
            </a:r>
          </a:p>
        </p:txBody>
      </p:sp>
      <p:pic>
        <p:nvPicPr>
          <p:cNvPr id="11266" name="Picture 2" descr="Image result for a detective story">
            <a:extLst>
              <a:ext uri="{FF2B5EF4-FFF2-40B4-BE49-F238E27FC236}">
                <a16:creationId xmlns:a16="http://schemas.microsoft.com/office/drawing/2014/main" id="{7E2D3813-8420-4717-9112-C65CE7FF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07" y="3674419"/>
            <a:ext cx="4923064" cy="31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03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kan je objecten sorteren???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181" y="982386"/>
            <a:ext cx="3479965" cy="204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7495" y="3152311"/>
            <a:ext cx="8071920" cy="264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CF85DDA-435A-4D34-A14C-D3E52296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25" y="4993169"/>
            <a:ext cx="2011345" cy="19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95302" y="5879805"/>
            <a:ext cx="6863149" cy="351133"/>
          </a:xfrm>
        </p:spPr>
        <p:txBody>
          <a:bodyPr/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/>
              <a:t>IComparable</a:t>
            </a:r>
            <a:r>
              <a:rPr lang="en-I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9995" y="970111"/>
            <a:ext cx="224790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935" y="959810"/>
            <a:ext cx="3781425" cy="123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7482" y="2587035"/>
            <a:ext cx="644842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V="1">
            <a:off x="3875314" y="3253563"/>
            <a:ext cx="3337108" cy="2626242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 bwMode="auto">
          <a:xfrm rot="10800000">
            <a:off x="5567922" y="2108791"/>
            <a:ext cx="1049075" cy="87895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1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42027" y="5802873"/>
            <a:ext cx="6863149" cy="351133"/>
          </a:xfrm>
        </p:spPr>
        <p:txBody>
          <a:bodyPr/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>
                <a:highlight>
                  <a:srgbClr val="FFFF00"/>
                </a:highlight>
              </a:rPr>
              <a:t>IComparable</a:t>
            </a:r>
            <a:r>
              <a:rPr lang="en-IE" dirty="0">
                <a:highlight>
                  <a:srgbClr val="FFFF00"/>
                </a:highlight>
              </a:rPr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247" y="1004098"/>
            <a:ext cx="8872522" cy="448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E679CA48-A568-4D58-AE9A-D2735CBEEFD4}"/>
              </a:ext>
            </a:extLst>
          </p:cNvPr>
          <p:cNvSpPr/>
          <p:nvPr/>
        </p:nvSpPr>
        <p:spPr>
          <a:xfrm>
            <a:off x="2999090" y="5130627"/>
            <a:ext cx="664797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8800" dirty="0" err="1">
                <a:highlight>
                  <a:srgbClr val="FFFF00"/>
                </a:highlight>
              </a:rPr>
              <a:t>IComparable</a:t>
            </a:r>
            <a:endParaRPr lang="nl-BE" sz="8800" dirty="0"/>
          </a:p>
        </p:txBody>
      </p:sp>
      <p:pic>
        <p:nvPicPr>
          <p:cNvPr id="12290" name="Picture 2" descr="Image result for meme thinking">
            <a:extLst>
              <a:ext uri="{FF2B5EF4-FFF2-40B4-BE49-F238E27FC236}">
                <a16:creationId xmlns:a16="http://schemas.microsoft.com/office/drawing/2014/main" id="{4F47A071-59F9-47C1-869C-77090426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033" y="2394856"/>
            <a:ext cx="3428286" cy="283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9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array-</a:t>
            </a:r>
            <a:r>
              <a:rPr lang="en-IE" dirty="0" err="1"/>
              <a:t>elementen</a:t>
            </a:r>
            <a:r>
              <a:rPr lang="en-IE" dirty="0"/>
              <a:t> die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472341F-25FA-45AB-80D8-E968FB720F26}"/>
              </a:ext>
            </a:extLst>
          </p:cNvPr>
          <p:cNvSpPr/>
          <p:nvPr/>
        </p:nvSpPr>
        <p:spPr>
          <a:xfrm>
            <a:off x="2105025" y="6444626"/>
            <a:ext cx="974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2"/>
              </a:rPr>
              <a:t>https://msdn.microsoft.com/en-us/library/system.icomparable(v=vs.110).aspx</a:t>
            </a:r>
            <a:r>
              <a:rPr lang="nl-BE" dirty="0"/>
              <a:t> 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363" y="1694866"/>
            <a:ext cx="6010026" cy="46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1412" y="1694955"/>
            <a:ext cx="6010026" cy="4655928"/>
          </a:xfrm>
          <a:prstGeom prst="rect">
            <a:avLst/>
          </a:prstGeom>
        </p:spPr>
      </p:pic>
      <p:pic>
        <p:nvPicPr>
          <p:cNvPr id="13314" name="Picture 2" descr="Image result for enhance csi">
            <a:extLst>
              <a:ext uri="{FF2B5EF4-FFF2-40B4-BE49-F238E27FC236}">
                <a16:creationId xmlns:a16="http://schemas.microsoft.com/office/drawing/2014/main" id="{D3A79818-A9E7-4B02-A98C-54B0032E7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99" y="3752850"/>
            <a:ext cx="5524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951C0DF-04B2-449B-A737-3C6FEEB02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999" y="2633448"/>
            <a:ext cx="12192000" cy="17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() method in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7A0664-8DBB-4FD2-85BA-BCBAEFD6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14" y="732927"/>
            <a:ext cx="5828275" cy="6131831"/>
          </a:xfrm>
          <a:prstGeom prst="rect">
            <a:avLst/>
          </a:prstGeom>
        </p:spPr>
      </p:pic>
      <p:pic>
        <p:nvPicPr>
          <p:cNvPr id="14338" name="Picture 2" descr="Image result for font for ants">
            <a:extLst>
              <a:ext uri="{FF2B5EF4-FFF2-40B4-BE49-F238E27FC236}">
                <a16:creationId xmlns:a16="http://schemas.microsoft.com/office/drawing/2014/main" id="{D24B5B6D-EECA-4C82-A963-1CD2707A5C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209925"/>
            <a:ext cx="571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2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DD5C77-C461-40DE-88C1-207B3D54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7D1A5E-270A-461F-828C-2DE7E35B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6B447FB-5768-473F-80BA-CA61342BC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  <p:pic>
        <p:nvPicPr>
          <p:cNvPr id="8194" name="Picture 2" descr="Image result for repetition  joke">
            <a:extLst>
              <a:ext uri="{FF2B5EF4-FFF2-40B4-BE49-F238E27FC236}">
                <a16:creationId xmlns:a16="http://schemas.microsoft.com/office/drawing/2014/main" id="{E23760F5-5DC3-4308-B8AA-2C59A2842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95" y="0"/>
            <a:ext cx="8562975" cy="68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D3A1065-35B7-4D09-8812-765A8A0D149F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4874" y="0"/>
            <a:ext cx="8793126" cy="1143000"/>
          </a:xfrm>
        </p:spPr>
        <p:txBody>
          <a:bodyPr/>
          <a:lstStyle/>
          <a:p>
            <a:pPr eaLnBrk="1" hangingPunct="1"/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 err="1">
                <a:latin typeface="Courier New" pitchFamily="1" charset="0"/>
              </a:rPr>
              <a:t>IComparable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verrassend</a:t>
            </a:r>
            <a:r>
              <a:rPr lang="en-US" dirty="0"/>
              <a:t> </a:t>
            </a:r>
            <a:r>
              <a:rPr lang="en-US" dirty="0" err="1"/>
              <a:t>eenvoudige</a:t>
            </a:r>
            <a:r>
              <a:rPr lang="en-US" dirty="0"/>
              <a:t> </a:t>
            </a:r>
            <a:r>
              <a:rPr lang="en-US" dirty="0" err="1"/>
              <a:t>inteface</a:t>
            </a:r>
            <a:endParaRPr lang="en-US" dirty="0"/>
          </a:p>
          <a:p>
            <a:pPr lvl="1" eaLnBrk="1" hangingPunct="1"/>
            <a:r>
              <a:rPr lang="en-US" dirty="0" err="1"/>
              <a:t>Bevat</a:t>
            </a:r>
            <a:r>
              <a:rPr lang="en-US" dirty="0"/>
              <a:t> 1 </a:t>
            </a:r>
            <a:r>
              <a:rPr lang="en-US" dirty="0" err="1"/>
              <a:t>definitie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>
                <a:latin typeface="Courier New" pitchFamily="1" charset="0"/>
              </a:rPr>
              <a:t>CompareTo</a:t>
            </a:r>
            <a:r>
              <a:rPr lang="en-US" dirty="0">
                <a:latin typeface="Courier New" pitchFamily="1" charset="0"/>
              </a:rPr>
              <a:t>()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pPr lvl="2" eaLnBrk="1" hangingPunct="1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methode</a:t>
            </a:r>
            <a:r>
              <a:rPr lang="en-US" dirty="0"/>
              <a:t> </a:t>
            </a:r>
            <a:r>
              <a:rPr lang="en-US" dirty="0" err="1"/>
              <a:t>vergelijkt</a:t>
            </a:r>
            <a:r>
              <a:rPr lang="en-US" dirty="0"/>
              <a:t> het </a:t>
            </a:r>
            <a:r>
              <a:rPr lang="en-US" dirty="0" err="1"/>
              <a:t>huidige</a:t>
            </a:r>
            <a:r>
              <a:rPr lang="en-US" dirty="0"/>
              <a:t> object met het </a:t>
            </a:r>
            <a:r>
              <a:rPr lang="en-US" dirty="0" err="1"/>
              <a:t>doorgegeven</a:t>
            </a:r>
            <a:r>
              <a:rPr lang="en-US" dirty="0"/>
              <a:t> object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int </a:t>
            </a:r>
            <a:r>
              <a:rPr lang="en-US" dirty="0" err="1"/>
              <a:t>terug</a:t>
            </a:r>
            <a:r>
              <a:rPr lang="en-US" dirty="0"/>
              <a:t>: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6"/>
          <a:stretch/>
        </p:blipFill>
        <p:spPr bwMode="auto">
          <a:xfrm>
            <a:off x="3050042" y="3038475"/>
            <a:ext cx="66579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35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704754" y="0"/>
            <a:ext cx="9144000" cy="1143000"/>
          </a:xfrm>
        </p:spPr>
        <p:txBody>
          <a:bodyPr/>
          <a:lstStyle/>
          <a:p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49D8FBE-C2D4-4DEB-8F56-FD025DA8B89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325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8236"/>
          <a:stretch/>
        </p:blipFill>
        <p:spPr bwMode="auto">
          <a:xfrm>
            <a:off x="1108891" y="1754988"/>
            <a:ext cx="7315200" cy="202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971346FC-D4E5-4884-8F31-773FB41E0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754" y="1289050"/>
            <a:ext cx="8305800" cy="100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dirty="0" err="1"/>
              <a:t>CompareTo</a:t>
            </a:r>
            <a:r>
              <a:rPr lang="en-US" sz="1600" dirty="0"/>
              <a:t>() </a:t>
            </a:r>
            <a:r>
              <a:rPr lang="en-US" sz="1600" dirty="0" err="1"/>
              <a:t>waarheidstabel</a:t>
            </a:r>
            <a:r>
              <a:rPr lang="en-US" sz="1600" dirty="0"/>
              <a:t> </a:t>
            </a:r>
            <a:r>
              <a:rPr lang="en-US" sz="1600" dirty="0" err="1"/>
              <a:t>zoals</a:t>
            </a:r>
            <a:r>
              <a:rPr lang="en-US" sz="1600" dirty="0"/>
              <a:t> je </a:t>
            </a:r>
            <a:r>
              <a:rPr lang="en-US" sz="1600" dirty="0" err="1"/>
              <a:t>liefst</a:t>
            </a:r>
            <a:r>
              <a:rPr lang="en-US" sz="1600" dirty="0"/>
              <a:t> </a:t>
            </a:r>
            <a:r>
              <a:rPr lang="en-US" sz="1600" dirty="0" err="1"/>
              <a:t>implementeert</a:t>
            </a:r>
            <a:r>
              <a:rPr lang="en-US" sz="1600" dirty="0"/>
              <a:t> </a:t>
            </a:r>
            <a:r>
              <a:rPr lang="en-US" sz="1600" dirty="0" err="1"/>
              <a:t>volgens</a:t>
            </a:r>
            <a:r>
              <a:rPr lang="en-US" sz="1600" dirty="0"/>
              <a:t> .NET:</a:t>
            </a:r>
          </a:p>
        </p:txBody>
      </p:sp>
      <p:pic>
        <p:nvPicPr>
          <p:cNvPr id="16386" name="Picture 2" descr="https://i.imgflip.com/2a8i9q.jpg">
            <a:extLst>
              <a:ext uri="{FF2B5EF4-FFF2-40B4-BE49-F238E27FC236}">
                <a16:creationId xmlns:a16="http://schemas.microsoft.com/office/drawing/2014/main" id="{BA7651B3-9D62-4C1C-8CFE-DE62AD00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49" y="2383971"/>
            <a:ext cx="4384916" cy="438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41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Implementatie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in </a:t>
            </a:r>
            <a:r>
              <a:rPr lang="en-IE" dirty="0" err="1"/>
              <a:t>eigen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  <p:grpSp>
        <p:nvGrpSpPr>
          <p:cNvPr id="13" name="Groep 12"/>
          <p:cNvGrpSpPr/>
          <p:nvPr/>
        </p:nvGrpSpPr>
        <p:grpSpPr>
          <a:xfrm>
            <a:off x="3234402" y="1328739"/>
            <a:ext cx="7224048" cy="4190446"/>
            <a:chOff x="1710402" y="2695149"/>
            <a:chExt cx="5594165" cy="282403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0402" y="2699784"/>
              <a:ext cx="5553075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hthoek 5"/>
            <p:cNvSpPr/>
            <p:nvPr/>
          </p:nvSpPr>
          <p:spPr bwMode="auto">
            <a:xfrm>
              <a:off x="2541183" y="2695149"/>
              <a:ext cx="1084519" cy="292600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  <p:sp>
          <p:nvSpPr>
            <p:cNvPr id="7" name="Rechthoek 6"/>
            <p:cNvSpPr/>
            <p:nvPr/>
          </p:nvSpPr>
          <p:spPr bwMode="auto">
            <a:xfrm>
              <a:off x="2013099" y="4314841"/>
              <a:ext cx="5291468" cy="810051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</p:grpSp>
      <p:sp>
        <p:nvSpPr>
          <p:cNvPr id="8" name="Rechthoek 7">
            <a:extLst>
              <a:ext uri="{FF2B5EF4-FFF2-40B4-BE49-F238E27FC236}">
                <a16:creationId xmlns:a16="http://schemas.microsoft.com/office/drawing/2014/main" id="{DDA92540-FDFF-4E0F-B3B2-37A540F02D2F}"/>
              </a:ext>
            </a:extLst>
          </p:cNvPr>
          <p:cNvSpPr/>
          <p:nvPr/>
        </p:nvSpPr>
        <p:spPr bwMode="auto">
          <a:xfrm>
            <a:off x="2701255" y="324653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C6E4E70-005F-4570-9E40-66C5EBD7BC06}"/>
              </a:ext>
            </a:extLst>
          </p:cNvPr>
          <p:cNvSpPr/>
          <p:nvPr/>
        </p:nvSpPr>
        <p:spPr bwMode="auto">
          <a:xfrm>
            <a:off x="3625291" y="502377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67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883" y="787490"/>
            <a:ext cx="4551178" cy="21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56947" y="0"/>
            <a:ext cx="7699375" cy="922338"/>
          </a:xfrm>
        </p:spPr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 </a:t>
            </a:r>
            <a:r>
              <a:rPr lang="en-IE" dirty="0" err="1"/>
              <a:t>implementatie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4423" y="2431867"/>
            <a:ext cx="4352925" cy="39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4536560" y="4293575"/>
            <a:ext cx="5291468" cy="1745718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oppervlakte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143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Werking</a:t>
            </a:r>
            <a:r>
              <a:rPr lang="en-IE" dirty="0"/>
              <a:t> nu: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443" y="1082207"/>
            <a:ext cx="5686397" cy="413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4650" y="2169183"/>
            <a:ext cx="3208867" cy="184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 descr="Image result for meme it works">
            <a:extLst>
              <a:ext uri="{FF2B5EF4-FFF2-40B4-BE49-F238E27FC236}">
                <a16:creationId xmlns:a16="http://schemas.microsoft.com/office/drawing/2014/main" id="{4C6A5335-DF14-4A28-ACEF-4733EB296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34" y="314846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En </a:t>
            </a:r>
            <a:r>
              <a:rPr lang="en-IE" dirty="0" err="1"/>
              <a:t>zo</a:t>
            </a:r>
            <a:r>
              <a:rPr lang="en-IE" dirty="0"/>
              <a:t> </a:t>
            </a:r>
            <a:r>
              <a:rPr lang="en-IE" dirty="0" err="1"/>
              <a:t>voort</a:t>
            </a:r>
            <a:r>
              <a:rPr lang="en-IE" dirty="0"/>
              <a:t>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4068" y="1280116"/>
            <a:ext cx="405765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2633332" y="2709324"/>
            <a:ext cx="5291468" cy="168192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oppervlakte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is: </a:t>
            </a:r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inwoners</a:t>
            </a:r>
            <a:endParaRPr lang="en-IE" dirty="0"/>
          </a:p>
        </p:txBody>
      </p:sp>
      <p:pic>
        <p:nvPicPr>
          <p:cNvPr id="18434" name="Picture 2" descr="Great Job Success GIF">
            <a:extLst>
              <a:ext uri="{FF2B5EF4-FFF2-40B4-BE49-F238E27FC236}">
                <a16:creationId xmlns:a16="http://schemas.microsoft.com/office/drawing/2014/main" id="{6EDE82AB-A733-41EF-8953-3757DD5A8F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14" y="4183659"/>
            <a:ext cx="3527266" cy="26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7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D931F-0ECA-4A41-9251-A4CD4797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everywhere</a:t>
            </a:r>
            <a:r>
              <a:rPr lang="nl-BE" dirty="0"/>
              <a:t> in .NET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EFD081-7B47-416D-B205-34C0B3E0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Most </a:t>
            </a:r>
            <a:r>
              <a:rPr lang="nl-BE" dirty="0" err="1"/>
              <a:t>popular</a:t>
            </a:r>
            <a:r>
              <a:rPr lang="nl-BE" dirty="0"/>
              <a:t> interfaces:</a:t>
            </a:r>
          </a:p>
          <a:p>
            <a:pPr lvl="1"/>
            <a:r>
              <a:rPr lang="nl-BE" dirty="0" err="1"/>
              <a:t>IEnumerable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IEnumerable</a:t>
            </a:r>
            <a:r>
              <a:rPr lang="nl-BE" dirty="0"/>
              <a:t>):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LINQ</a:t>
            </a:r>
          </a:p>
          <a:p>
            <a:pPr lvl="1"/>
            <a:r>
              <a:rPr lang="nl-BE" dirty="0" err="1"/>
              <a:t>IDisposable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resources </a:t>
            </a:r>
            <a:r>
              <a:rPr lang="nl-BE" dirty="0" err="1"/>
              <a:t>requiring</a:t>
            </a:r>
            <a:r>
              <a:rPr lang="nl-BE" dirty="0"/>
              <a:t> </a:t>
            </a:r>
            <a:r>
              <a:rPr lang="nl-BE" dirty="0" err="1"/>
              <a:t>cleanup</a:t>
            </a:r>
            <a:r>
              <a:rPr lang="nl-BE" dirty="0"/>
              <a:t>,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using</a:t>
            </a:r>
            <a:endParaRPr lang="nl-BE" dirty="0"/>
          </a:p>
          <a:p>
            <a:pPr lvl="1"/>
            <a:r>
              <a:rPr lang="nl-BE" dirty="0" err="1"/>
              <a:t>IQueryable</a:t>
            </a:r>
            <a:r>
              <a:rPr lang="nl-BE" dirty="0"/>
              <a:t>: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requests</a:t>
            </a:r>
            <a:r>
              <a:rPr lang="nl-BE" dirty="0"/>
              <a:t> </a:t>
            </a:r>
            <a:r>
              <a:rPr lang="nl-BE" dirty="0" err="1"/>
              <a:t>against</a:t>
            </a:r>
            <a:r>
              <a:rPr lang="nl-BE" dirty="0"/>
              <a:t> </a:t>
            </a:r>
            <a:r>
              <a:rPr lang="nl-BE" dirty="0" err="1"/>
              <a:t>queriable</a:t>
            </a:r>
            <a:r>
              <a:rPr lang="nl-BE" dirty="0"/>
              <a:t> data sources.</a:t>
            </a:r>
          </a:p>
          <a:p>
            <a:pPr lvl="1"/>
            <a:r>
              <a:rPr lang="nl-BE" dirty="0" err="1"/>
              <a:t>INotifyPropertyChange</a:t>
            </a:r>
            <a:r>
              <a:rPr lang="nl-BE" dirty="0"/>
              <a:t> : For data binding </a:t>
            </a:r>
            <a:r>
              <a:rPr lang="nl-BE" dirty="0" err="1"/>
              <a:t>to</a:t>
            </a:r>
            <a:r>
              <a:rPr lang="nl-BE" dirty="0"/>
              <a:t> UI classes in WPF, </a:t>
            </a:r>
            <a:r>
              <a:rPr lang="nl-BE" dirty="0" err="1"/>
              <a:t>winforms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silverlight</a:t>
            </a:r>
            <a:endParaRPr lang="nl-BE" dirty="0"/>
          </a:p>
          <a:p>
            <a:pPr lvl="1"/>
            <a:r>
              <a:rPr lang="nl-BE" dirty="0" err="1"/>
              <a:t>IComparable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nl-BE" dirty="0"/>
          </a:p>
          <a:p>
            <a:pPr lvl="1"/>
            <a:r>
              <a:rPr lang="nl-BE" dirty="0" err="1"/>
              <a:t>IEquatable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IEqualityComparer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equality</a:t>
            </a:r>
            <a:endParaRPr lang="nl-BE" dirty="0"/>
          </a:p>
          <a:p>
            <a:pPr lvl="1"/>
            <a:r>
              <a:rPr lang="nl-BE" dirty="0" err="1"/>
              <a:t>IList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ICollection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mutable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r>
              <a:rPr lang="nl-BE" dirty="0" err="1"/>
              <a:t>IDictionary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lookup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477837" lvl="1" indent="0">
              <a:buNone/>
            </a:pPr>
            <a:endParaRPr lang="nl-BE" dirty="0"/>
          </a:p>
          <a:p>
            <a:pPr marL="477837" lvl="1" indent="0">
              <a:buNone/>
            </a:pPr>
            <a:r>
              <a:rPr lang="nl-BE" dirty="0"/>
              <a:t>(ter info. Moet je niet weten)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66014B-C01C-406B-8D7A-9E5B1FADF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562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r>
              <a:rPr lang="nl-BE" dirty="0"/>
              <a:t> zorgt ervoor dat we objecten kunnen </a:t>
            </a:r>
            <a:r>
              <a:rPr lang="nl-BE" dirty="0" err="1"/>
              <a:t>clonen</a:t>
            </a:r>
            <a:r>
              <a:rPr lang="nl-BE" dirty="0"/>
              <a:t> (= exacte copy maken).</a:t>
            </a:r>
          </a:p>
          <a:p>
            <a:endParaRPr lang="nl-BE" dirty="0"/>
          </a:p>
          <a:p>
            <a:r>
              <a:rPr lang="nl-BE" dirty="0"/>
              <a:t>Voorbeeld: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27</a:t>
            </a:fld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3071814"/>
            <a:ext cx="42481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22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Uitgewerkt 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http://www.codeguru.com/csharp/csharp/cs_syntax/interfaces/article.php/c7563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/>
              <a:t>Gebruik interfaces, is/as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381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Alles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Zie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les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uitgewerkte</a:t>
            </a:r>
            <a:r>
              <a:rPr lang="en-IE" dirty="0"/>
              <a:t> </a:t>
            </a:r>
            <a:r>
              <a:rPr lang="en-IE" dirty="0" err="1"/>
              <a:t>applicatie</a:t>
            </a:r>
            <a:r>
              <a:rPr lang="en-IE" dirty="0"/>
              <a:t> met Interfaces en </a:t>
            </a:r>
            <a:r>
              <a:rPr lang="en-IE" dirty="0" err="1"/>
              <a:t>overerving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6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FA6AC-A036-4AD0-A24D-8818AC33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1BC57F-EDCF-4CCE-A0DF-FFB351CB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39E27A-8D78-413A-AB31-63E22C0B6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992DBDC-CA7E-4FF4-8CA8-7BBB066C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9" y="2118307"/>
            <a:ext cx="11143377" cy="24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2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/>
              <a:t>Polymorfisme + interface= WIN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6737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Mens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“Hoi”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Spreek</a:t>
            </a:r>
            <a:endParaRPr lang="en-IE" dirty="0"/>
          </a:p>
          <a:p>
            <a:r>
              <a:rPr lang="en-IE" dirty="0" err="1"/>
              <a:t>Politieker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Godvermiljaardedeju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r>
              <a:rPr lang="en-IE" dirty="0" err="1"/>
              <a:t>Advocaat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Shiiiit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97313" y="2550253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985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657" y="1352502"/>
            <a:ext cx="5806151" cy="543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59926" y="0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40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615" y="1569755"/>
            <a:ext cx="5778714" cy="540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Probleem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628590" y="3035945"/>
            <a:ext cx="2650094" cy="4902200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We </a:t>
            </a:r>
            <a:r>
              <a:rPr lang="en-IE" dirty="0" err="1"/>
              <a:t>willen</a:t>
            </a:r>
            <a:r>
              <a:rPr lang="en-IE" dirty="0"/>
              <a:t> </a:t>
            </a:r>
            <a:r>
              <a:rPr lang="en-IE" dirty="0" err="1"/>
              <a:t>hier</a:t>
            </a:r>
            <a:r>
              <a:rPr lang="en-IE" dirty="0"/>
              <a:t> </a:t>
            </a:r>
            <a:r>
              <a:rPr lang="en-IE" dirty="0" err="1"/>
              <a:t>enkel</a:t>
            </a:r>
            <a:r>
              <a:rPr lang="en-IE" dirty="0"/>
              <a:t> de </a:t>
            </a:r>
            <a:r>
              <a:rPr lang="en-IE" dirty="0" err="1"/>
              <a:t>mensen</a:t>
            </a:r>
            <a:r>
              <a:rPr lang="en-IE" dirty="0"/>
              <a:t> </a:t>
            </a:r>
            <a:r>
              <a:rPr lang="en-IE" dirty="0" err="1"/>
              <a:t>laten</a:t>
            </a:r>
            <a:r>
              <a:rPr lang="en-IE" dirty="0"/>
              <a:t> </a:t>
            </a:r>
            <a:r>
              <a:rPr lang="en-IE" dirty="0" err="1"/>
              <a:t>Vloeken</a:t>
            </a:r>
            <a:r>
              <a:rPr lang="en-IE" dirty="0"/>
              <a:t> die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…..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8590" y="875315"/>
            <a:ext cx="3714750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kstvak 5"/>
          <p:cNvSpPr txBox="1"/>
          <p:nvPr/>
        </p:nvSpPr>
        <p:spPr>
          <a:xfrm>
            <a:off x="6745453" y="2800350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????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V="1">
            <a:off x="6628592" y="2651988"/>
            <a:ext cx="664837" cy="291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522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Eerst</a:t>
            </a:r>
            <a:r>
              <a:rPr lang="en-IE" dirty="0"/>
              <a:t> </a:t>
            </a:r>
            <a:r>
              <a:rPr lang="en-IE" dirty="0" err="1"/>
              <a:t>vragen</a:t>
            </a:r>
            <a:r>
              <a:rPr lang="en-IE" dirty="0"/>
              <a:t> of object Interface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mb</a:t>
            </a:r>
            <a:r>
              <a:rPr lang="en-IE" dirty="0"/>
              <a:t> </a:t>
            </a:r>
            <a:r>
              <a:rPr lang="en-IE" b="1" u="sng" dirty="0"/>
              <a:t>Is </a:t>
            </a:r>
            <a:r>
              <a:rPr lang="en-IE" dirty="0"/>
              <a:t>operator:</a:t>
            </a:r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7849" y="2023951"/>
            <a:ext cx="7057061" cy="348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hoek 7"/>
          <p:cNvSpPr/>
          <p:nvPr/>
        </p:nvSpPr>
        <p:spPr bwMode="auto">
          <a:xfrm>
            <a:off x="4445915" y="4946907"/>
            <a:ext cx="4405811" cy="31402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289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huidige</a:t>
            </a:r>
            <a:r>
              <a:rPr lang="en-IE" dirty="0"/>
              <a:t> object </a:t>
            </a:r>
            <a:r>
              <a:rPr lang="en-IE" dirty="0" err="1"/>
              <a:t>IVloeker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, object </a:t>
            </a:r>
            <a:r>
              <a:rPr lang="en-IE" dirty="0" err="1"/>
              <a:t>tijdelijk</a:t>
            </a:r>
            <a:r>
              <a:rPr lang="en-IE" dirty="0"/>
              <a:t> </a:t>
            </a:r>
            <a:r>
              <a:rPr lang="en-IE" dirty="0" err="1"/>
              <a:t>beschouwen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Ivloeker</a:t>
            </a:r>
            <a:r>
              <a:rPr lang="en-IE" dirty="0"/>
              <a:t>-object (</a:t>
            </a:r>
            <a:r>
              <a:rPr lang="en-IE" b="1" u="sng" dirty="0" err="1"/>
              <a:t>polymorfisme</a:t>
            </a:r>
            <a:r>
              <a:rPr lang="en-IE" b="1" u="sng" dirty="0"/>
              <a:t> met as operator</a:t>
            </a:r>
            <a:r>
              <a:rPr lang="en-IE" dirty="0"/>
              <a:t>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6313" y="2053665"/>
            <a:ext cx="5478071" cy="431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3129517" y="4396489"/>
            <a:ext cx="4369398" cy="613922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2762" y="5369330"/>
            <a:ext cx="4735238" cy="148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56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uzzle pieces">
            <a:extLst>
              <a:ext uri="{FF2B5EF4-FFF2-40B4-BE49-F238E27FC236}">
                <a16:creationId xmlns:a16="http://schemas.microsoft.com/office/drawing/2014/main" id="{177CE908-CC56-48F4-B6C9-0F89938A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3CFA35-CD1F-4614-B198-B2DDD6EF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0AB46-0C08-4EBB-8291-6DBD5413C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7C8C2B-3469-4544-804B-9639C9854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665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FE491-E885-44F3-AF15-4E1BD54E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670B58-C89E-4283-98FF-551A2F5F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cases komende 2 lessen:</a:t>
            </a:r>
          </a:p>
          <a:p>
            <a:pPr lvl="1"/>
            <a:r>
              <a:rPr lang="nl-BE" dirty="0"/>
              <a:t>Fuif-simulator: compositie en is/as</a:t>
            </a:r>
          </a:p>
          <a:p>
            <a:pPr lvl="1"/>
            <a:r>
              <a:rPr lang="nl-BE" dirty="0" err="1"/>
              <a:t>HtmlGenerator</a:t>
            </a:r>
            <a:r>
              <a:rPr lang="nl-BE" dirty="0"/>
              <a:t>: abstract, virtual/</a:t>
            </a:r>
            <a:r>
              <a:rPr lang="nl-BE" dirty="0" err="1"/>
              <a:t>override</a:t>
            </a:r>
            <a:endParaRPr lang="nl-BE" dirty="0"/>
          </a:p>
          <a:p>
            <a:pPr lvl="1"/>
            <a:r>
              <a:rPr lang="nl-BE" dirty="0"/>
              <a:t>OO Game (volgende les): interfaces, objectarrays, </a:t>
            </a:r>
            <a:r>
              <a:rPr lang="nl-BE" dirty="0" err="1"/>
              <a:t>props</a:t>
            </a:r>
            <a:r>
              <a:rPr lang="nl-BE" dirty="0"/>
              <a:t>, alles, alles.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925262E-B3AF-4D98-B817-D28C326D3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37</a:t>
            </a:fld>
            <a:endParaRPr lang="nl-NL" dirty="0"/>
          </a:p>
        </p:txBody>
      </p:sp>
      <p:pic>
        <p:nvPicPr>
          <p:cNvPr id="10242" name="Picture 2" descr="Image result for examples">
            <a:extLst>
              <a:ext uri="{FF2B5EF4-FFF2-40B4-BE49-F238E27FC236}">
                <a16:creationId xmlns:a16="http://schemas.microsoft.com/office/drawing/2014/main" id="{2B299415-D2CE-4D02-B6D1-9C0956D4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1429"/>
            <a:ext cx="12192000" cy="43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0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1: Fuif simulator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38</a:t>
            </a:fld>
            <a:endParaRPr lang="nl-NL" dirty="0"/>
          </a:p>
        </p:txBody>
      </p:sp>
      <p:pic>
        <p:nvPicPr>
          <p:cNvPr id="6" name="Picture 2" descr="http://www.mixmag.net/sites/default/files/imagecache/article/images/Festival.jpg">
            <a:extLst>
              <a:ext uri="{FF2B5EF4-FFF2-40B4-BE49-F238E27FC236}">
                <a16:creationId xmlns:a16="http://schemas.microsoft.com/office/drawing/2014/main" id="{71D9BEFA-25C8-45EF-9AEE-B82D59C7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15" y="1665008"/>
            <a:ext cx="8463618" cy="51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59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Thinking in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39</a:t>
            </a:fld>
            <a:endParaRPr lang="nl-NL" dirty="0"/>
          </a:p>
        </p:txBody>
      </p:sp>
      <p:pic>
        <p:nvPicPr>
          <p:cNvPr id="9218" name="Picture 2" descr="http://www.mixmag.net/sites/default/files/imagecache/article/images/Festiva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87" y="1741549"/>
            <a:ext cx="8463618" cy="51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45E9159-94DE-47F5-9068-3B72E96B4934}"/>
              </a:ext>
            </a:extLst>
          </p:cNvPr>
          <p:cNvSpPr txBox="1"/>
          <p:nvPr/>
        </p:nvSpPr>
        <p:spPr>
          <a:xfrm>
            <a:off x="598714" y="1643743"/>
            <a:ext cx="3020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Maak een “simulatie” die toelaat om vrouwen op de ruggen van mannen te plaatsen. Uiteraard kan een man maximum 1 vrouw op z’n rug aan.</a:t>
            </a:r>
          </a:p>
        </p:txBody>
      </p:sp>
    </p:spTree>
    <p:extLst>
      <p:ext uri="{BB962C8B-B14F-4D97-AF65-F5344CB8AC3E}">
        <p14:creationId xmlns:p14="http://schemas.microsoft.com/office/powerpoint/2010/main" val="160743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declaratie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853" y="2008657"/>
            <a:ext cx="4743164" cy="142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8325" y="1863853"/>
            <a:ext cx="4516662" cy="48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hoek 9"/>
          <p:cNvSpPr/>
          <p:nvPr/>
        </p:nvSpPr>
        <p:spPr bwMode="auto">
          <a:xfrm>
            <a:off x="8568961" y="1924900"/>
            <a:ext cx="909145" cy="26801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cxnSp>
        <p:nvCxnSpPr>
          <p:cNvPr id="12" name="Rechte verbindingslijn met pijl 11"/>
          <p:cNvCxnSpPr>
            <a:cxnSpLocks/>
          </p:cNvCxnSpPr>
          <p:nvPr/>
        </p:nvCxnSpPr>
        <p:spPr bwMode="auto">
          <a:xfrm>
            <a:off x="3668486" y="2136099"/>
            <a:ext cx="49004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2322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14338"/>
            <a:ext cx="8656506" cy="585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65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9" y="1585914"/>
            <a:ext cx="4669029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644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785813"/>
            <a:ext cx="6262687" cy="582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507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2: HTML Generator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  <p:pic>
        <p:nvPicPr>
          <p:cNvPr id="3" name="Picture 2" descr="https://upload.wikimedia.org/wikipedia/commons/0/00/Escribano.jpg">
            <a:extLst>
              <a:ext uri="{FF2B5EF4-FFF2-40B4-BE49-F238E27FC236}">
                <a16:creationId xmlns:a16="http://schemas.microsoft.com/office/drawing/2014/main" id="{1227F322-EEDC-427A-A10E-0D094A2B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28" y="1638662"/>
            <a:ext cx="6749143" cy="52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0E919-A589-452B-99E2-EC1ED11F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Doel: HTML Generator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C7A136-B4B4-47A0-81A9-0E9047B0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28" y="1121909"/>
            <a:ext cx="10949516" cy="4902200"/>
          </a:xfrm>
        </p:spPr>
        <p:txBody>
          <a:bodyPr/>
          <a:lstStyle/>
          <a:p>
            <a:r>
              <a:rPr lang="nl-BE" dirty="0"/>
              <a:t>Code schrijven die van zichzelf html genereert, waarbij de tags klassen zijn:</a:t>
            </a:r>
          </a:p>
          <a:p>
            <a:endParaRPr lang="nl-BE" dirty="0"/>
          </a:p>
          <a:p>
            <a:r>
              <a:rPr lang="nl-BE" dirty="0"/>
              <a:t>Gewenste output: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1400" dirty="0"/>
              <a:t>Disclaimer: Gebruik </a:t>
            </a:r>
            <a:r>
              <a:rPr lang="nl-BE" sz="1400" dirty="0" err="1"/>
              <a:t>HtmlTextWriter</a:t>
            </a:r>
            <a:r>
              <a:rPr lang="nl-BE" sz="1400" dirty="0"/>
              <a:t> als je ooit van plan bent vanuit C# code html te </a:t>
            </a:r>
            <a:r>
              <a:rPr lang="nl-BE" sz="1400" dirty="0" err="1"/>
              <a:t>maken.No</a:t>
            </a:r>
            <a:r>
              <a:rPr lang="nl-BE" sz="1400" dirty="0"/>
              <a:t> </a:t>
            </a:r>
            <a:r>
              <a:rPr lang="nl-BE" sz="1400" dirty="0" err="1"/>
              <a:t>need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reinvent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wheel</a:t>
            </a:r>
            <a:r>
              <a:rPr lang="nl-BE" sz="1400" dirty="0"/>
              <a:t> ;) </a:t>
            </a:r>
            <a:r>
              <a:rPr lang="nl-BE" sz="1400" dirty="0">
                <a:hlinkClick r:id="rId2"/>
              </a:rPr>
              <a:t>https://www.dotnetperls.com/htmltextwriter</a:t>
            </a:r>
            <a:r>
              <a:rPr lang="nl-BE" sz="1400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6790C5-865E-41EC-9575-56E1A84B74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2925692-A266-4E31-95A8-8CBF52E8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76" y="1441790"/>
            <a:ext cx="4569838" cy="39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6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58DE-AC33-4558-BFB2-5F55E7CB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BE" dirty="0"/>
              <a:t>HTML DOM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7D6BFF-F2A2-4889-941C-5A035C33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 Tags hebben een “object </a:t>
            </a:r>
            <a:r>
              <a:rPr lang="nl-BE" dirty="0" err="1"/>
              <a:t>hierarchie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8F6E70-CC7F-4F64-9F3F-AD25BE0C1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58F5D3D-3DBA-4128-AFB9-0A729CD1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635619"/>
            <a:ext cx="6419208" cy="5582829"/>
          </a:xfrm>
          <a:prstGeom prst="rect">
            <a:avLst/>
          </a:prstGeom>
        </p:spPr>
      </p:pic>
      <p:pic>
        <p:nvPicPr>
          <p:cNvPr id="9218" name="Picture 2" descr="HTML DOM Tree">
            <a:extLst>
              <a:ext uri="{FF2B5EF4-FFF2-40B4-BE49-F238E27FC236}">
                <a16:creationId xmlns:a16="http://schemas.microsoft.com/office/drawing/2014/main" id="{3B7DCCBB-7608-4710-938B-52068A39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71" y="2583947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51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B6A49-1197-45AB-9408-48DBA8CD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gaan we te werk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4E75C8-4BF6-46E5-AC9C-D031DE1F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gaan eerst toelaten dat maximum 1 element(tag) in een ander element kan geplaatst worden. </a:t>
            </a:r>
          </a:p>
          <a:p>
            <a:r>
              <a:rPr lang="nl-BE" dirty="0"/>
              <a:t>In fase 2 gaan we dit uitbreiden zodat body bijvoorbeeld meer dan 1 element kan bevatten</a:t>
            </a:r>
          </a:p>
          <a:p>
            <a:endParaRPr lang="nl-BE" dirty="0"/>
          </a:p>
          <a:p>
            <a:r>
              <a:rPr lang="nl-BE" dirty="0"/>
              <a:t>Attributen is pro-oefening die je zelf kan proberen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C29540-1EE8-4DC7-9AAC-0DA7FBA5C5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172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Element: basis van alles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5B54DAC-4FCF-45DF-9643-8D47F6E6B5B3}"/>
              </a:ext>
            </a:extLst>
          </p:cNvPr>
          <p:cNvSpPr/>
          <p:nvPr/>
        </p:nvSpPr>
        <p:spPr>
          <a:xfrm>
            <a:off x="1099457" y="1754547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5848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eerste element: HTML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HTML-tag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 in </a:t>
            </a:r>
            <a:r>
              <a:rPr lang="nl-BE" dirty="0" err="1"/>
              <a:t>main</a:t>
            </a:r>
            <a:r>
              <a:rPr lang="nl-BE" dirty="0"/>
              <a:t>: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99325FD-36CE-4FAD-B883-BE6405133F22}"/>
              </a:ext>
            </a:extLst>
          </p:cNvPr>
          <p:cNvSpPr/>
          <p:nvPr/>
        </p:nvSpPr>
        <p:spPr>
          <a:xfrm>
            <a:off x="2318658" y="19253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sv-SE" dirty="0">
                <a:solidFill>
                  <a:srgbClr val="A31515"/>
                </a:solidFill>
                <a:latin typeface="Consolas" panose="020B0609020204030204" pitchFamily="49" charset="0"/>
              </a:rPr>
              <a:t>"HTML"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FB7101-9A63-4CE2-9B0D-8BEFF2678D5F}"/>
              </a:ext>
            </a:extLst>
          </p:cNvPr>
          <p:cNvSpPr/>
          <p:nvPr/>
        </p:nvSpPr>
        <p:spPr>
          <a:xfrm>
            <a:off x="2803071" y="4491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72A7462-DD93-4ECA-9B88-15155323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538" r="-602" b="86550"/>
          <a:stretch/>
        </p:blipFill>
        <p:spPr>
          <a:xfrm>
            <a:off x="5249544" y="5585525"/>
            <a:ext cx="6330227" cy="9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2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DA6C8-111C-465B-B058-DA8BA32E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tweede element: Body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9D5FE9-F2DE-41F3-8EBE-F78EF0C50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we zijn vertrokken: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55694A-F241-49E8-948F-745C8E646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49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5FDA-E520-4127-8102-09FB93ECDB1A}"/>
              </a:ext>
            </a:extLst>
          </p:cNvPr>
          <p:cNvSpPr/>
          <p:nvPr/>
        </p:nvSpPr>
        <p:spPr>
          <a:xfrm>
            <a:off x="3145971" y="19307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1F4C47B-7634-4D76-A28E-4F2C2CD62AE4}"/>
              </a:ext>
            </a:extLst>
          </p:cNvPr>
          <p:cNvSpPr/>
          <p:nvPr/>
        </p:nvSpPr>
        <p:spPr>
          <a:xfrm>
            <a:off x="2139043" y="38224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428068-FC47-4745-8B00-AB360A5EF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159"/>
          <a:stretch/>
        </p:blipFill>
        <p:spPr>
          <a:xfrm>
            <a:off x="4642757" y="5722031"/>
            <a:ext cx="6292312" cy="10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of abstract class?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Interface: </a:t>
            </a:r>
            <a:r>
              <a:rPr lang="en-IE" dirty="0" err="1"/>
              <a:t>lijst</a:t>
            </a:r>
            <a:r>
              <a:rPr lang="en-IE" dirty="0"/>
              <a:t> van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 </a:t>
            </a:r>
            <a:r>
              <a:rPr lang="en-IE" dirty="0" err="1"/>
              <a:t>methodes</a:t>
            </a:r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klasse</a:t>
            </a:r>
            <a:r>
              <a:rPr lang="en-IE" dirty="0"/>
              <a:t> met al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geïmplementeerde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, etc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voordeel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child-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</a:t>
            </a:r>
            <a:r>
              <a:rPr lang="en-IE" dirty="0" err="1"/>
              <a:t>opnieuw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 (code copies!)</a:t>
            </a:r>
          </a:p>
          <a:p>
            <a:endParaRPr lang="en-IE" dirty="0"/>
          </a:p>
          <a:p>
            <a:r>
              <a:rPr lang="en-IE" dirty="0"/>
              <a:t>Interface: je </a:t>
            </a:r>
            <a:r>
              <a:rPr lang="en-IE" dirty="0" err="1"/>
              <a:t>kan</a:t>
            </a:r>
            <a:r>
              <a:rPr lang="en-IE" dirty="0"/>
              <a:t> maar van </a:t>
            </a:r>
            <a:r>
              <a:rPr lang="en-IE" dirty="0" err="1"/>
              <a:t>één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overerven</a:t>
            </a:r>
            <a:r>
              <a:rPr lang="en-IE" dirty="0"/>
              <a:t>, </a:t>
            </a:r>
            <a:r>
              <a:rPr lang="en-IE" dirty="0" err="1"/>
              <a:t>dankzij</a:t>
            </a:r>
            <a:r>
              <a:rPr lang="en-IE" dirty="0"/>
              <a:t> interfaces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omzeilen</a:t>
            </a:r>
            <a:r>
              <a:rPr lang="en-IE" dirty="0"/>
              <a:t> (</a:t>
            </a:r>
            <a:r>
              <a:rPr lang="en-IE" b="1" dirty="0"/>
              <a:t>=</a:t>
            </a:r>
            <a:r>
              <a:rPr lang="en-IE" b="1" dirty="0" err="1"/>
              <a:t>vorm</a:t>
            </a:r>
            <a:r>
              <a:rPr lang="en-IE" b="1" dirty="0"/>
              <a:t> van multiple inheritance)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52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0769-40A7-4C72-907F-1021112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 en Br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3B7FD-A46E-4E5B-B081-C66C0824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E5AF00-3901-4E53-ACE6-FAE2B6FBE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50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090040F-C895-4440-880B-E3729B65C2F9}"/>
              </a:ext>
            </a:extLst>
          </p:cNvPr>
          <p:cNvSpPr/>
          <p:nvPr/>
        </p:nvSpPr>
        <p:spPr>
          <a:xfrm>
            <a:off x="1660071" y="2136339"/>
            <a:ext cx="7483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"P"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Break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152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15234-7FA6-4D37-B066-907297D2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Onbestaand element: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BF4114-45AE-4D7F-B36C-24C3E48A1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Nodig om te voorkomen dat ook rond tekst tags worden gezet: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0C0E0F-CA10-4F2B-B0F8-BAB549C21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51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03D3E0-FCBD-4ABF-811D-7034935E4DFB}"/>
              </a:ext>
            </a:extLst>
          </p:cNvPr>
          <p:cNvSpPr/>
          <p:nvPr/>
        </p:nvSpPr>
        <p:spPr>
          <a:xfrm>
            <a:off x="2710543" y="183594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772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5513E-BB1A-4BB8-96B1-7474F663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Header: Gebruikt </a:t>
            </a:r>
            <a:r>
              <a:rPr lang="nl-BE" dirty="0" err="1"/>
              <a:t>Text</a:t>
            </a:r>
            <a:r>
              <a:rPr lang="nl-BE" dirty="0"/>
              <a:t>-klasse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ED280-6009-4599-82CE-71480741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B57514-15A7-4FCF-8C6D-3F22502B6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52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162A7F3-A3C7-41D8-800E-DF59CCFBA7BF}"/>
              </a:ext>
            </a:extLst>
          </p:cNvPr>
          <p:cNvSpPr/>
          <p:nvPr/>
        </p:nvSpPr>
        <p:spPr>
          <a:xfrm>
            <a:off x="1986643" y="1982684"/>
            <a:ext cx="96610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2516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DE633-2C67-4FB3-8866-EA9EAEC8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 actie 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65E079-686B-4C3B-BE7A-1EE71A6F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39C2E3-ED11-4D0E-BF6E-C30832B56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53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40DE889-AECF-4DB5-A7BB-EAB0E9861F41}"/>
              </a:ext>
            </a:extLst>
          </p:cNvPr>
          <p:cNvSpPr/>
          <p:nvPr/>
        </p:nvSpPr>
        <p:spPr>
          <a:xfrm>
            <a:off x="1420586" y="2025512"/>
            <a:ext cx="99332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body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Header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"HET WERKT!"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2);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header;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D5D9C74-2CCE-4D30-A67F-E8BB5476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06"/>
          <a:stretch/>
        </p:blipFill>
        <p:spPr>
          <a:xfrm>
            <a:off x="3886016" y="4476612"/>
            <a:ext cx="6292312" cy="14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0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48D5A-C25F-426A-B12C-26424E3C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 nu naar de browser!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D1654F-6FD4-413B-B326-E92AD2A2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4EE4F5-8620-4292-8917-5CC8200DC7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54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3643A52-569D-4908-9A57-16A7A27FB761}"/>
              </a:ext>
            </a:extLst>
          </p:cNvPr>
          <p:cNvSpPr/>
          <p:nvPr/>
        </p:nvSpPr>
        <p:spPr>
          <a:xfrm>
            <a:off x="1431472" y="3245508"/>
            <a:ext cx="10194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DBF4D1A-EE85-43FD-8C3A-3A4374D2F376}"/>
              </a:ext>
            </a:extLst>
          </p:cNvPr>
          <p:cNvSpPr/>
          <p:nvPr/>
        </p:nvSpPr>
        <p:spPr>
          <a:xfrm>
            <a:off x="1431472" y="1630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System.Diagnostics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System.IO;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E582F7-F40B-4BDF-ACF6-FEC76C18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64" y="4774066"/>
            <a:ext cx="517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F15C6-CA6A-47BD-AE50-BBD55572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Fase 2: Met List&lt;</a:t>
            </a:r>
            <a:r>
              <a:rPr lang="nl-BE" dirty="0" err="1"/>
              <a:t>HtmlElement</a:t>
            </a:r>
            <a:r>
              <a:rPr lang="nl-BE" dirty="0"/>
              <a:t>&gt;  (Compositie)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972F68-6001-49E9-8ADA-68B4B1625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D7311C0-298C-4E63-9D1B-4978095B6123}"/>
              </a:ext>
            </a:extLst>
          </p:cNvPr>
          <p:cNvSpPr/>
          <p:nvPr/>
        </p:nvSpPr>
        <p:spPr>
          <a:xfrm>
            <a:off x="963085" y="1164134"/>
            <a:ext cx="1331383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&gt;0)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(var child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sz="16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35AE9C4-7FAB-4484-BC67-C17424D342CA}"/>
              </a:ext>
            </a:extLst>
          </p:cNvPr>
          <p:cNvSpPr/>
          <p:nvPr/>
        </p:nvSpPr>
        <p:spPr bwMode="auto">
          <a:xfrm>
            <a:off x="1566383" y="5526599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1E95034-C706-4992-86ED-573D5E42E96C}"/>
              </a:ext>
            </a:extLst>
          </p:cNvPr>
          <p:cNvSpPr/>
          <p:nvPr/>
        </p:nvSpPr>
        <p:spPr bwMode="auto">
          <a:xfrm>
            <a:off x="2187497" y="2681869"/>
            <a:ext cx="4765288" cy="1510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34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A77C9-9B7E-455D-BAC3-1DF3813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Aanpassen: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FD866F-43E8-4815-8202-AC2CECE7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Ipv</a:t>
            </a:r>
            <a:r>
              <a:rPr lang="nl-BE" dirty="0"/>
              <a:t> </a:t>
            </a:r>
            <a:r>
              <a:rPr lang="nl-BE" dirty="0" err="1"/>
              <a:t>ChildElement</a:t>
            </a:r>
            <a:r>
              <a:rPr lang="nl-BE" dirty="0"/>
              <a:t> = ….</a:t>
            </a:r>
          </a:p>
          <a:p>
            <a:r>
              <a:rPr lang="nl-BE" dirty="0"/>
              <a:t>Vervangen door </a:t>
            </a:r>
            <a:r>
              <a:rPr lang="nl-BE" dirty="0" err="1"/>
              <a:t>ChildElements.Add</a:t>
            </a:r>
            <a:r>
              <a:rPr lang="nl-BE" dirty="0"/>
              <a:t>(…) 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Bv: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0A9AD2-8085-45EE-94A1-DD5F6C85A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56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25F31C-8B6F-4ACC-ABBE-AE8EA662B863}"/>
              </a:ext>
            </a:extLst>
          </p:cNvPr>
          <p:cNvSpPr/>
          <p:nvPr/>
        </p:nvSpPr>
        <p:spPr>
          <a:xfrm>
            <a:off x="2204356" y="2660614"/>
            <a:ext cx="102658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Header2(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Text2(title));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6931C40-EF6E-44CC-9C5A-0B47E871D2C2}"/>
              </a:ext>
            </a:extLst>
          </p:cNvPr>
          <p:cNvSpPr/>
          <p:nvPr/>
        </p:nvSpPr>
        <p:spPr bwMode="auto">
          <a:xfrm>
            <a:off x="3194461" y="4026919"/>
            <a:ext cx="5380827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C51B2-6284-4074-8680-470317AD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Main</a:t>
            </a:r>
            <a:r>
              <a:rPr lang="nl-BE" dirty="0"/>
              <a:t> voorbeeld fase 2: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C2895F-0332-474D-9034-2B96096E6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C05E-E667-4246-B351-76CB5472586B}"/>
              </a:ext>
            </a:extLst>
          </p:cNvPr>
          <p:cNvSpPr/>
          <p:nvPr/>
        </p:nvSpPr>
        <p:spPr>
          <a:xfrm>
            <a:off x="-620108" y="964519"/>
            <a:ext cx="879273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HTML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 body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(body);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4));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P();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"Ja, dit werkt goed"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Break());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Text(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"Cool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hoor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sz="16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2A5F23-0814-4451-A008-26321F2C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490" y="3907972"/>
            <a:ext cx="5002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2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DC22D-2E00-4E28-8B94-F13EF6F1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Presidents</a:t>
            </a:r>
            <a:r>
              <a:rPr lang="nl-BE" dirty="0"/>
              <a:t> </a:t>
            </a:r>
            <a:r>
              <a:rPr lang="nl-BE" dirty="0" err="1"/>
              <a:t>advisors</a:t>
            </a:r>
            <a:r>
              <a:rPr lang="nl-BE" dirty="0"/>
              <a:t> 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08810E-3DAF-4E03-B99B-2668D09E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DA536D-FA94-42E4-8008-7DD52CDE5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  <p:pic>
        <p:nvPicPr>
          <p:cNvPr id="8194" name="Picture 2" descr="Image result for m president advisors">
            <a:extLst>
              <a:ext uri="{FF2B5EF4-FFF2-40B4-BE49-F238E27FC236}">
                <a16:creationId xmlns:a16="http://schemas.microsoft.com/office/drawing/2014/main" id="{773F2AE2-86D4-4B45-8D21-2B7CFF2C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" y="1936807"/>
            <a:ext cx="5302106" cy="34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BA18053-3E8B-417F-8317-123CFCB2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20" y="1328738"/>
            <a:ext cx="6086121" cy="47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3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7CBC5D8-B14F-463A-876E-62639D806573}"/>
              </a:ext>
            </a:extLst>
          </p:cNvPr>
          <p:cNvCxnSpPr>
            <a:cxnSpLocks/>
          </p:cNvCxnSpPr>
          <p:nvPr/>
        </p:nvCxnSpPr>
        <p:spPr bwMode="auto">
          <a:xfrm flipV="1">
            <a:off x="5604553" y="369871"/>
            <a:ext cx="1089060" cy="24404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504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2" descr="Image result for protesters &quot;don't tell us what to do&quot;">
            <a:extLst>
              <a:ext uri="{FF2B5EF4-FFF2-40B4-BE49-F238E27FC236}">
                <a16:creationId xmlns:a16="http://schemas.microsoft.com/office/drawing/2014/main" id="{D6F51B0D-F150-485D-B623-6C0547E3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81" y="206533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375A0409-F332-40FB-A61C-98D1539452CB}"/>
              </a:ext>
            </a:extLst>
          </p:cNvPr>
          <p:cNvSpPr/>
          <p:nvPr/>
        </p:nvSpPr>
        <p:spPr bwMode="auto">
          <a:xfrm rot="21233235">
            <a:off x="1926933" y="2225119"/>
            <a:ext cx="4054146" cy="23749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nl-BE" sz="4800" dirty="0" err="1"/>
              <a:t>Don’t</a:t>
            </a:r>
            <a:r>
              <a:rPr lang="nl-BE" sz="4800" dirty="0"/>
              <a:t> </a:t>
            </a:r>
            <a:r>
              <a:rPr lang="nl-BE" sz="4800" dirty="0" err="1"/>
              <a:t>tell</a:t>
            </a:r>
            <a:r>
              <a:rPr lang="nl-BE" sz="4800" dirty="0"/>
              <a:t> </a:t>
            </a:r>
            <a:r>
              <a:rPr lang="nl-BE" sz="4800" dirty="0" err="1"/>
              <a:t>us</a:t>
            </a:r>
            <a:r>
              <a:rPr lang="nl-BE" sz="4800" dirty="0"/>
              <a:t> </a:t>
            </a:r>
            <a:r>
              <a:rPr lang="nl-BE" sz="4800" dirty="0" err="1"/>
              <a:t>what</a:t>
            </a:r>
            <a:r>
              <a:rPr lang="nl-BE" sz="4800" dirty="0"/>
              <a:t> we are!</a:t>
            </a:r>
          </a:p>
          <a:p>
            <a:pPr algn="ctr"/>
            <a:r>
              <a:rPr lang="nl-BE" sz="3200" dirty="0"/>
              <a:t>#</a:t>
            </a:r>
            <a:r>
              <a:rPr lang="nl-BE" sz="3200" dirty="0" err="1"/>
              <a:t>noabstractparent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25939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Deze </a:t>
            </a:r>
            <a:r>
              <a:rPr lang="nl-BE" dirty="0" err="1"/>
              <a:t>ceo</a:t>
            </a:r>
            <a:r>
              <a:rPr lang="nl-BE" dirty="0"/>
              <a:t> kan geen adviseur worden </a:t>
            </a:r>
            <a:r>
              <a:rPr lang="nl-BE" dirty="0">
                <a:sym typeface="Wingdings" panose="05000000000000000000" pitchFamily="2" charset="2"/>
              </a:rPr>
              <a:t>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AF56A2-9000-4DFD-A411-F7773DDE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06" y="4003675"/>
            <a:ext cx="4533900" cy="246697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F528FD3-C1F5-4E4E-B594-5166BB5C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84" y="1899978"/>
            <a:ext cx="3132659" cy="1094616"/>
          </a:xfrm>
          <a:prstGeom prst="rect">
            <a:avLst/>
          </a:prstGeom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8A1D5E8-3B62-4524-91E9-4A39C8E9DF48}"/>
              </a:ext>
            </a:extLst>
          </p:cNvPr>
          <p:cNvCxnSpPr>
            <a:cxnSpLocks/>
          </p:cNvCxnSpPr>
          <p:nvPr/>
        </p:nvCxnSpPr>
        <p:spPr bwMode="auto">
          <a:xfrm flipV="1">
            <a:off x="4726084" y="2994594"/>
            <a:ext cx="626092" cy="10090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enied">
            <a:extLst>
              <a:ext uri="{FF2B5EF4-FFF2-40B4-BE49-F238E27FC236}">
                <a16:creationId xmlns:a16="http://schemas.microsoft.com/office/drawing/2014/main" id="{9F0C34A5-02E6-46FD-8E88-C0452215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74" y="2779503"/>
            <a:ext cx="2130395" cy="135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1196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1709</Words>
  <Application>Microsoft Office PowerPoint</Application>
  <PresentationFormat>Breedbeeld</PresentationFormat>
  <Paragraphs>353</Paragraphs>
  <Slides>57</Slides>
  <Notes>6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57</vt:i4>
      </vt:variant>
    </vt:vector>
  </HeadingPairs>
  <TitlesOfParts>
    <vt:vector size="64" baseType="lpstr">
      <vt:lpstr>Arial</vt:lpstr>
      <vt:lpstr>Calibri</vt:lpstr>
      <vt:lpstr>Consolas</vt:lpstr>
      <vt:lpstr>Courier New</vt:lpstr>
      <vt:lpstr>Times</vt:lpstr>
      <vt:lpstr>Times New Roman</vt:lpstr>
      <vt:lpstr>Standaardontwerp</vt:lpstr>
      <vt:lpstr>Object Oriented Programming</vt:lpstr>
      <vt:lpstr>PowerPoint-presentatie</vt:lpstr>
      <vt:lpstr>PowerPoint-presentatie</vt:lpstr>
      <vt:lpstr>Interface voorbeeld</vt:lpstr>
      <vt:lpstr>Interface of abstract class?</vt:lpstr>
      <vt:lpstr>The Presidents advisors demo</vt:lpstr>
      <vt:lpstr>Probleem:</vt:lpstr>
      <vt:lpstr>Probleem:</vt:lpstr>
      <vt:lpstr>Probleem:</vt:lpstr>
      <vt:lpstr>Interfaces to the rescue</vt:lpstr>
      <vt:lpstr>President</vt:lpstr>
      <vt:lpstr> Bestaande ministers zijn snel aangepast</vt:lpstr>
      <vt:lpstr>Interfaces in praktijk</vt:lpstr>
      <vt:lpstr>Hoe kan je objecten sorteren???</vt:lpstr>
      <vt:lpstr>Hoe moet Sort() een object sorteren?</vt:lpstr>
      <vt:lpstr>Hoe moet Sort() een object sorteren?</vt:lpstr>
      <vt:lpstr>Sort gebruikt IComparable</vt:lpstr>
      <vt:lpstr>Sort gebruikt IComparable</vt:lpstr>
      <vt:lpstr>CompareTo() method in IComparable</vt:lpstr>
      <vt:lpstr>IComparable</vt:lpstr>
      <vt:lpstr>IComparable</vt:lpstr>
      <vt:lpstr>Implementatie IComparable in eigen klasse</vt:lpstr>
      <vt:lpstr>CompareTo implementatie</vt:lpstr>
      <vt:lpstr>Werking nu:</vt:lpstr>
      <vt:lpstr>En zo voort:</vt:lpstr>
      <vt:lpstr>Interfaces everywhere in .NET</vt:lpstr>
      <vt:lpstr>ICloneable</vt:lpstr>
      <vt:lpstr>Uitgewerkt voorbeeld</vt:lpstr>
      <vt:lpstr>Alles in een voorbeeld</vt:lpstr>
      <vt:lpstr>Polymorfisme + interface= WIN</vt:lpstr>
      <vt:lpstr>Gebruik eigen interfaces</vt:lpstr>
      <vt:lpstr>Gebruik eigen interfaces</vt:lpstr>
      <vt:lpstr>Probleem</vt:lpstr>
      <vt:lpstr>Oplossing</vt:lpstr>
      <vt:lpstr>Oplossing</vt:lpstr>
      <vt:lpstr>Putting it all together</vt:lpstr>
      <vt:lpstr>Putting it all together</vt:lpstr>
      <vt:lpstr>Case 1: Fuif simulator</vt:lpstr>
      <vt:lpstr>Thinking in objects</vt:lpstr>
      <vt:lpstr>PowerPoint-presentatie</vt:lpstr>
      <vt:lpstr>PowerPoint-presentatie</vt:lpstr>
      <vt:lpstr>PowerPoint-presentatie</vt:lpstr>
      <vt:lpstr>Case 2: HTML Generator</vt:lpstr>
      <vt:lpstr>Doel: HTML Generator</vt:lpstr>
      <vt:lpstr>HTML DOM</vt:lpstr>
      <vt:lpstr>Hoe gaan we te werk</vt:lpstr>
      <vt:lpstr>HTML Element: basis van alles</vt:lpstr>
      <vt:lpstr>Ons eerste element: HTML</vt:lpstr>
      <vt:lpstr>Ons tweede element: Body</vt:lpstr>
      <vt:lpstr>P en Br</vt:lpstr>
      <vt:lpstr>Onbestaand element: Text</vt:lpstr>
      <vt:lpstr>Header: Gebruikt Text-klasse</vt:lpstr>
      <vt:lpstr>In actie :</vt:lpstr>
      <vt:lpstr>En nu naar de browser! </vt:lpstr>
      <vt:lpstr>Fase 2: Met List&lt;HtmlElement&gt;  (Compositie)</vt:lpstr>
      <vt:lpstr>Aanpassen:</vt:lpstr>
      <vt:lpstr>Main voorbeeld fase 2: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15</cp:revision>
  <dcterms:created xsi:type="dcterms:W3CDTF">2019-03-25T10:07:26Z</dcterms:created>
  <dcterms:modified xsi:type="dcterms:W3CDTF">2019-05-12T13:31:14Z</dcterms:modified>
</cp:coreProperties>
</file>